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8" r:id="rId2"/>
    <p:sldId id="266" r:id="rId3"/>
    <p:sldId id="267" r:id="rId4"/>
    <p:sldId id="270" r:id="rId5"/>
    <p:sldId id="271" r:id="rId6"/>
    <p:sldId id="272" r:id="rId7"/>
    <p:sldId id="273" r:id="rId8"/>
    <p:sldId id="274" r:id="rId9"/>
    <p:sldId id="278" r:id="rId10"/>
    <p:sldId id="279"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85"/>
    <p:restoredTop sz="77978"/>
  </p:normalViewPr>
  <p:slideViewPr>
    <p:cSldViewPr snapToGrid="0">
      <p:cViewPr varScale="1">
        <p:scale>
          <a:sx n="115" d="100"/>
          <a:sy n="115" d="100"/>
        </p:scale>
        <p:origin x="216" y="320"/>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3/13/25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are extracted from, update full </a:t>
            </a:r>
            <a:r>
              <a:rPr lang="en-US" dirty="0" err="1"/>
              <a:t>bering</a:t>
            </a:r>
            <a:r>
              <a:rPr lang="en-US" dirty="0"/>
              <a:t> sea survey grid from curry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and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a:t>
            </a:r>
            <a:r>
              <a:rPr lang="en-US"/>
              <a:t>first winter at sea (</a:t>
            </a:r>
            <a:r>
              <a:rPr lang="en-US" dirty="0"/>
              <a:t>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for brood year 2019.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background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stage. The dashed line represents a 1:1 comparison line, points that fall on the line are equal.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The Y axis can be interpreted as the number of standard deviations </a:t>
            </a:r>
            <a:r>
              <a:rPr lang="en-US" sz="1800" dirty="0">
                <a:effectLst/>
                <a:latin typeface="Times New Roman" panose="02020603050405020304" pitchFamily="18" charset="0"/>
                <a:ea typeface="Times New Roman" panose="02020603050405020304" pitchFamily="18" charset="0"/>
              </a:rPr>
              <a:t>higher or lower than the full model's estimate.  </a:t>
            </a:r>
            <a:endParaRPr lang="en-US" dirty="0"/>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3/13/25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3/13/25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3/13/25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3/13/25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3/13/25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3/13/25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3/13/25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3/13/25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3/13/25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3/13/25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3/13/25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3/13/25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march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stages of abundance&#10;&#10;AI-generated content may be incorrect.">
            <a:extLst>
              <a:ext uri="{FF2B5EF4-FFF2-40B4-BE49-F238E27FC236}">
                <a16:creationId xmlns:a16="http://schemas.microsoft.com/office/drawing/2014/main" id="{E9E7D948-9A0C-F389-4A52-8C0EF44C405E}"/>
              </a:ext>
            </a:extLst>
          </p:cNvPr>
          <p:cNvPicPr>
            <a:picLocks noChangeAspect="1"/>
          </p:cNvPicPr>
          <p:nvPr/>
        </p:nvPicPr>
        <p:blipFill>
          <a:blip r:embed="rId3"/>
          <a:stretch>
            <a:fillRect/>
          </a:stretch>
        </p:blipFill>
        <p:spPr>
          <a:xfrm>
            <a:off x="1295398" y="65049"/>
            <a:ext cx="9510133" cy="6792951"/>
          </a:xfrm>
          <a:prstGeom prst="rect">
            <a:avLst/>
          </a:prstGeom>
        </p:spPr>
      </p:pic>
    </p:spTree>
    <p:extLst>
      <p:ext uri="{BB962C8B-B14F-4D97-AF65-F5344CB8AC3E}">
        <p14:creationId xmlns:p14="http://schemas.microsoft.com/office/powerpoint/2010/main" val="88545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FD23F6A-4CC5-6AFB-DA78-230CEB6E1496}"/>
              </a:ext>
            </a:extLst>
          </p:cNvPr>
          <p:cNvSpPr/>
          <p:nvPr/>
        </p:nvSpPr>
        <p:spPr>
          <a:xfrm>
            <a:off x="4038600" y="4971143"/>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C90A237D-13D3-28CB-F815-7EDBCBC279C1}"/>
              </a:ext>
            </a:extLst>
          </p:cNvPr>
          <p:cNvGrpSpPr/>
          <p:nvPr/>
        </p:nvGrpSpPr>
        <p:grpSpPr>
          <a:xfrm>
            <a:off x="4024086" y="239486"/>
            <a:ext cx="4129314" cy="6618514"/>
            <a:chOff x="4024086" y="239486"/>
            <a:chExt cx="4129314" cy="6618514"/>
          </a:xfrm>
        </p:grpSpPr>
        <p:grpSp>
          <p:nvGrpSpPr>
            <p:cNvPr id="9" name="Group 8">
              <a:extLst>
                <a:ext uri="{FF2B5EF4-FFF2-40B4-BE49-F238E27FC236}">
                  <a16:creationId xmlns:a16="http://schemas.microsoft.com/office/drawing/2014/main" id="{6B6D1E5C-32F3-5ED7-A9AD-8EC52AB3EBC9}"/>
                </a:ext>
              </a:extLst>
            </p:cNvPr>
            <p:cNvGrpSpPr/>
            <p:nvPr/>
          </p:nvGrpSpPr>
          <p:grpSpPr>
            <a:xfrm>
              <a:off x="4024086" y="239486"/>
              <a:ext cx="4129314" cy="6618514"/>
              <a:chOff x="4024086" y="239486"/>
              <a:chExt cx="4129314" cy="6618514"/>
            </a:xfrm>
          </p:grpSpPr>
          <p:pic>
            <p:nvPicPr>
              <p:cNvPr id="3" name="Picture 2" descr="A graph of a patient's reaction&#10;&#10;AI-generated content may be incorrect.">
                <a:extLst>
                  <a:ext uri="{FF2B5EF4-FFF2-40B4-BE49-F238E27FC236}">
                    <a16:creationId xmlns:a16="http://schemas.microsoft.com/office/drawing/2014/main" id="{D61844AF-3C66-4AFF-9029-19ABF625AEBF}"/>
                  </a:ext>
                </a:extLst>
              </p:cNvPr>
              <p:cNvPicPr>
                <a:picLocks noChangeAspect="1"/>
              </p:cNvPicPr>
              <p:nvPr/>
            </p:nvPicPr>
            <p:blipFill>
              <a:blip r:embed="rId3"/>
              <a:stretch>
                <a:fillRect/>
              </a:stretch>
            </p:blipFill>
            <p:spPr>
              <a:xfrm>
                <a:off x="4038600" y="239486"/>
                <a:ext cx="4114800" cy="6618514"/>
              </a:xfrm>
              <a:prstGeom prst="rect">
                <a:avLst/>
              </a:prstGeom>
            </p:spPr>
          </p:pic>
          <p:sp>
            <p:nvSpPr>
              <p:cNvPr id="8" name="Rectangle 7">
                <a:extLst>
                  <a:ext uri="{FF2B5EF4-FFF2-40B4-BE49-F238E27FC236}">
                    <a16:creationId xmlns:a16="http://schemas.microsoft.com/office/drawing/2014/main" id="{4EB58FC5-C068-4125-DDCA-89AEF4139B3E}"/>
                  </a:ext>
                </a:extLst>
              </p:cNvPr>
              <p:cNvSpPr/>
              <p:nvPr/>
            </p:nvSpPr>
            <p:spPr>
              <a:xfrm>
                <a:off x="4024086" y="1699675"/>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 name="Rectangle 9">
              <a:extLst>
                <a:ext uri="{FF2B5EF4-FFF2-40B4-BE49-F238E27FC236}">
                  <a16:creationId xmlns:a16="http://schemas.microsoft.com/office/drawing/2014/main" id="{6C56F306-EFA6-D25C-8274-4589AAC328ED}"/>
                </a:ext>
              </a:extLst>
            </p:cNvPr>
            <p:cNvSpPr/>
            <p:nvPr/>
          </p:nvSpPr>
          <p:spPr>
            <a:xfrm>
              <a:off x="4024086" y="5033738"/>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985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the arctic&#10;&#10;AI-generated content may be incorrect.">
            <a:extLst>
              <a:ext uri="{FF2B5EF4-FFF2-40B4-BE49-F238E27FC236}">
                <a16:creationId xmlns:a16="http://schemas.microsoft.com/office/drawing/2014/main" id="{971F6585-7CC4-C037-7ED9-D2528EEC1FA2}"/>
              </a:ext>
            </a:extLst>
          </p:cNvPr>
          <p:cNvPicPr>
            <a:picLocks noChangeAspect="1"/>
          </p:cNvPicPr>
          <p:nvPr/>
        </p:nvPicPr>
        <p:blipFill>
          <a:blip r:embed="rId3"/>
          <a:srcRect l="15391" t="3968" r="17889"/>
          <a:stretch/>
        </p:blipFill>
        <p:spPr>
          <a:xfrm>
            <a:off x="2271940" y="-5227"/>
            <a:ext cx="7152616" cy="6863227"/>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886934" y="95034"/>
            <a:ext cx="5756335" cy="6812692"/>
            <a:chOff x="886934" y="95034"/>
            <a:chExt cx="57563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886934" y="4182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1.N</a:t>
              </a:r>
              <a:r>
                <a:rPr lang="en-US" sz="2000" b="1" baseline="-25000" dirty="0">
                  <a:latin typeface="Calibri" panose="020F0502020204030204" pitchFamily="34" charset="0"/>
                  <a:cs typeface="Calibri" panose="020F0502020204030204" pitchFamily="34" charset="0"/>
                </a:rPr>
                <a:t>t,s=e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690833" y="35985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53145"/>
              <a:ext cx="3913860" cy="1323439"/>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Northern Bering Sea surveys  (Figure 1)</a:t>
              </a:r>
            </a:p>
            <a:p>
              <a:r>
                <a:rPr lang="en-US" sz="1400" dirty="0">
                  <a:latin typeface="Calibri Light" panose="020F0302020204030204" pitchFamily="34" charset="0"/>
                  <a:cs typeface="Calibri Light" panose="020F0302020204030204" pitchFamily="34" charset="0"/>
                </a:rPr>
                <a:t>NOAA/ADFG, Modeled Index: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5"/>
            <a:ext cx="5552756" cy="2882245"/>
            <a:chOff x="6566178" y="251282"/>
            <a:chExt cx="5626137" cy="2882245"/>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2"/>
              <a:ext cx="5626137" cy="2882245"/>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2862322"/>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Fall Snow Depth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p>
            <a:p>
              <a:pPr rtl="0">
                <a:spcBef>
                  <a:spcPts val="0"/>
                </a:spcBef>
                <a:spcAft>
                  <a:spcPts val="0"/>
                </a:spcAft>
              </a:pPr>
              <a:r>
                <a:rPr lang="en-US" sz="1500" dirty="0">
                  <a:latin typeface="Calibri Light" panose="020F0302020204030204" pitchFamily="34" charset="0"/>
                  <a:cs typeface="Calibri Light" panose="020F0302020204030204" pitchFamily="34" charset="0"/>
                </a:rPr>
                <a:t>3. </a:t>
              </a:r>
              <a:r>
                <a:rPr lang="en-US" sz="1500" u="none" strike="noStrike" dirty="0">
                  <a:effectLst/>
                  <a:latin typeface="Calibri Light" panose="020F0302020204030204" pitchFamily="34" charset="0"/>
                  <a:cs typeface="Calibri Light" panose="020F0302020204030204" pitchFamily="34" charset="0"/>
                </a:rPr>
                <a:t>Yukon river mainstem flow rate </a:t>
              </a:r>
            </a:p>
            <a:p>
              <a:r>
                <a:rPr lang="en-US" sz="1500" dirty="0">
                  <a:latin typeface="Calibri Light" panose="020F0302020204030204" pitchFamily="34" charset="0"/>
                  <a:cs typeface="Calibri Light" panose="020F0302020204030204" pitchFamily="34" charset="0"/>
                </a:rPr>
                <a:t>	USGS, Pilot Station </a:t>
              </a:r>
            </a:p>
            <a:p>
              <a:r>
                <a:rPr lang="en-US" sz="1500" dirty="0">
                  <a:latin typeface="Calibri Light" panose="020F0302020204030204" pitchFamily="34" charset="0"/>
                  <a:cs typeface="Calibri Light" panose="020F0302020204030204" pitchFamily="34" charset="0"/>
                </a:rPr>
                <a:t>4. N Bering Sea Summer Cumulative Degree Days </a:t>
              </a:r>
            </a:p>
            <a:p>
              <a:r>
                <a:rPr lang="en-US" sz="1500" dirty="0">
                  <a:latin typeface="Calibri Light" panose="020F0302020204030204" pitchFamily="34" charset="0"/>
                  <a:cs typeface="Calibri Light" panose="020F0302020204030204" pitchFamily="34" charset="0"/>
                </a:rPr>
                <a:t>	AKFIN, NOAA </a:t>
              </a:r>
            </a:p>
            <a:p>
              <a:r>
                <a:rPr lang="en-US" sz="1500" dirty="0">
                  <a:latin typeface="Calibri Light" panose="020F0302020204030204" pitchFamily="34" charset="0"/>
                  <a:cs typeface="Calibri Light" panose="020F0302020204030204" pitchFamily="34" charset="0"/>
                </a:rPr>
                <a:t>5. EBS Pollock Recruitment Index</a:t>
              </a:r>
            </a:p>
            <a:p>
              <a:r>
                <a:rPr lang="en-US" sz="1500" dirty="0">
                  <a:latin typeface="Calibri Light" panose="020F0302020204030204" pitchFamily="34" charset="0"/>
                  <a:cs typeface="Calibri Light" panose="020F0302020204030204" pitchFamily="34" charset="0"/>
                </a:rPr>
                <a:t>	Ianelli et al. 2024 </a:t>
              </a:r>
            </a:p>
            <a:p>
              <a:r>
                <a:rPr lang="en-US" sz="1500" dirty="0">
                  <a:latin typeface="Calibri Light" panose="020F0302020204030204" pitchFamily="34" charset="0"/>
                  <a:cs typeface="Calibri Light" panose="020F0302020204030204" pitchFamily="34" charset="0"/>
                </a:rPr>
                <a:t>6. Bering Sea Juvenile Sockeye Index </a:t>
              </a:r>
            </a:p>
            <a:p>
              <a:r>
                <a:rPr lang="en-US" sz="1500" dirty="0">
                  <a:latin typeface="Calibri Light" panose="020F0302020204030204" pitchFamily="34" charset="0"/>
                  <a:cs typeface="Calibri Light" panose="020F0302020204030204" pitchFamily="34" charset="0"/>
                </a:rPr>
                <a:t>	Cunningham et al. </a:t>
              </a: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4175671"/>
            <a:ext cx="6743245" cy="2673437"/>
            <a:chOff x="6687741" y="2676147"/>
            <a:chExt cx="6743245" cy="2673437"/>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2024106"/>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18094"/>
              <a:ext cx="6350198" cy="2631490"/>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6.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r>
                <a:rPr lang="en-US" sz="1500" dirty="0">
                  <a:latin typeface="Calibri Light" panose="020F0302020204030204" pitchFamily="34" charset="0"/>
                  <a:cs typeface="Calibri Light" panose="020F0302020204030204" pitchFamily="34" charset="0"/>
                </a:rPr>
                <a:t>8. Pink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9.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115135" y="36890"/>
            <a:ext cx="3625911"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3840213"/>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661922" y="2682423"/>
            <a:ext cx="3006942" cy="1077218"/>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N</a:t>
            </a:r>
            <a:r>
              <a:rPr lang="en-US" sz="2000" b="1" baseline="-25000" dirty="0">
                <a:latin typeface="Calibri" panose="020F0502020204030204" pitchFamily="34" charset="0"/>
                <a:cs typeface="Calibri" panose="020F0502020204030204" pitchFamily="34" charset="0"/>
              </a:rPr>
              <a:t>t+a+1,s=</a:t>
            </a:r>
            <a:r>
              <a:rPr lang="en-US" sz="2000" b="1" baseline="-25000" dirty="0" err="1">
                <a:latin typeface="Calibri" panose="020F0502020204030204" pitchFamily="34" charset="0"/>
                <a:cs typeface="Calibri" panose="020F0502020204030204" pitchFamily="34" charset="0"/>
              </a:rPr>
              <a:t>m,a</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a:t>
            </a:r>
          </a:p>
          <a:p>
            <a:r>
              <a:rPr lang="en-US" sz="1500" b="1" dirty="0">
                <a:latin typeface="Calibri" panose="020F0502020204030204" pitchFamily="34" charset="0"/>
                <a:cs typeface="Calibri" panose="020F0502020204030204" pitchFamily="34" charset="0"/>
              </a:rPr>
              <a:t>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6" name="Picture 5" descr="A graph of different types of data&#10;&#10;AI-generated content may be incorrect.">
            <a:extLst>
              <a:ext uri="{FF2B5EF4-FFF2-40B4-BE49-F238E27FC236}">
                <a16:creationId xmlns:a16="http://schemas.microsoft.com/office/drawing/2014/main" id="{99A697AC-2731-7501-9E8C-54FE2B50F97C}"/>
              </a:ext>
            </a:extLst>
          </p:cNvPr>
          <p:cNvPicPr>
            <a:picLocks noChangeAspect="1"/>
          </p:cNvPicPr>
          <p:nvPr/>
        </p:nvPicPr>
        <p:blipFill>
          <a:blip r:embed="rId3"/>
          <a:stretch>
            <a:fillRect/>
          </a:stretch>
        </p:blipFill>
        <p:spPr>
          <a:xfrm>
            <a:off x="966439" y="-1"/>
            <a:ext cx="8222166" cy="6851805"/>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AF43779-C888-72DA-8C28-EC3917073D09}"/>
              </a:ext>
            </a:extLst>
          </p:cNvPr>
          <p:cNvPicPr>
            <a:picLocks noChangeAspect="1"/>
          </p:cNvPicPr>
          <p:nvPr/>
        </p:nvPicPr>
        <p:blipFill>
          <a:blip r:embed="rId3"/>
          <a:stretch>
            <a:fillRect/>
          </a:stretch>
        </p:blipFill>
        <p:spPr>
          <a:xfrm>
            <a:off x="95250" y="387927"/>
            <a:ext cx="11322628" cy="6470073"/>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8" name="Picture 7" descr="A graph of different types of weather forecasts&#10;&#10;AI-generated content may be incorrect.">
            <a:extLst>
              <a:ext uri="{FF2B5EF4-FFF2-40B4-BE49-F238E27FC236}">
                <a16:creationId xmlns:a16="http://schemas.microsoft.com/office/drawing/2014/main" id="{0BF09E56-9598-78D4-7B67-E360EACFFE66}"/>
              </a:ext>
            </a:extLst>
          </p:cNvPr>
          <p:cNvPicPr>
            <a:picLocks noChangeAspect="1"/>
          </p:cNvPicPr>
          <p:nvPr/>
        </p:nvPicPr>
        <p:blipFill>
          <a:blip r:embed="rId3"/>
          <a:stretch>
            <a:fillRect/>
          </a:stretch>
        </p:blipFill>
        <p:spPr>
          <a:xfrm>
            <a:off x="2676939" y="62947"/>
            <a:ext cx="6785113" cy="6785113"/>
          </a:xfrm>
          <a:prstGeom prst="rect">
            <a:avLst/>
          </a:prstGeo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1871EC6C-9710-59D3-24F5-60474884DF27}"/>
              </a:ext>
            </a:extLst>
          </p:cNvPr>
          <p:cNvPicPr>
            <a:picLocks noChangeAspect="1"/>
          </p:cNvPicPr>
          <p:nvPr/>
        </p:nvPicPr>
        <p:blipFill>
          <a:blip r:embed="rId3"/>
          <a:stretch>
            <a:fillRect/>
          </a:stretch>
        </p:blipFill>
        <p:spPr>
          <a:xfrm>
            <a:off x="48491" y="50469"/>
            <a:ext cx="10306791" cy="6184075"/>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2" name="Picture 1" descr="A graph of age gap&#10;&#10;AI-generated content may be incorrect.">
            <a:extLst>
              <a:ext uri="{FF2B5EF4-FFF2-40B4-BE49-F238E27FC236}">
                <a16:creationId xmlns:a16="http://schemas.microsoft.com/office/drawing/2014/main" id="{F5D38369-F2E4-2445-2A98-85591A4E3ED5}"/>
              </a:ext>
            </a:extLst>
          </p:cNvPr>
          <p:cNvPicPr>
            <a:picLocks noChangeAspect="1"/>
          </p:cNvPicPr>
          <p:nvPr/>
        </p:nvPicPr>
        <p:blipFill>
          <a:blip r:embed="rId3"/>
          <a:stretch>
            <a:fillRect/>
          </a:stretch>
        </p:blipFill>
        <p:spPr>
          <a:xfrm>
            <a:off x="446809" y="220806"/>
            <a:ext cx="8853055" cy="6639792"/>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36281</TotalTime>
  <Words>975</Words>
  <Application>Microsoft Macintosh PowerPoint</Application>
  <PresentationFormat>Widescreen</PresentationFormat>
  <Paragraphs>72</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Calibri</vt:lpstr>
      <vt:lpstr>Calibri Light</vt:lpstr>
      <vt:lpstr>Times New Roman</vt:lpstr>
      <vt:lpstr>Office Theme</vt:lpstr>
      <vt:lpstr>New set of figures as of march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57</cp:revision>
  <dcterms:created xsi:type="dcterms:W3CDTF">2024-11-20T18:51:47Z</dcterms:created>
  <dcterms:modified xsi:type="dcterms:W3CDTF">2025-03-13T23:00:14Z</dcterms:modified>
</cp:coreProperties>
</file>